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9" r:id="rId4"/>
    <p:sldId id="260" r:id="rId5"/>
    <p:sldId id="261" r:id="rId6"/>
    <p:sldId id="265" r:id="rId7"/>
    <p:sldId id="262" r:id="rId8"/>
    <p:sldId id="264"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57" autoAdjust="0"/>
    <p:restoredTop sz="84545" autoAdjust="0"/>
  </p:normalViewPr>
  <p:slideViewPr>
    <p:cSldViewPr snapToGrid="0">
      <p:cViewPr>
        <p:scale>
          <a:sx n="52" d="100"/>
          <a:sy n="52" d="100"/>
        </p:scale>
        <p:origin x="1470" y="2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941DA-DF21-4367-A39A-8C6DDCFDF721}" type="datetimeFigureOut">
              <a:rPr lang="en-US" smtClean="0"/>
              <a:t>8/1/2020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A8FB12-70D6-4010-B0A1-475F0377A14D}" type="slidenum">
              <a:rPr lang="en-US" smtClean="0"/>
              <a:t>‹#›</a:t>
            </a:fld>
            <a:endParaRPr lang="en-US"/>
          </a:p>
        </p:txBody>
      </p:sp>
    </p:spTree>
    <p:extLst>
      <p:ext uri="{BB962C8B-B14F-4D97-AF65-F5344CB8AC3E}">
        <p14:creationId xmlns:p14="http://schemas.microsoft.com/office/powerpoint/2010/main" val="2027177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Different definitions exist when it comes to defining leadership, and each depends on the person describing it. We can define leadership as a way of influencing others to work towards a common goal.</a:t>
            </a:r>
          </a:p>
          <a:p>
            <a:endParaRPr lang="en-US" dirty="0"/>
          </a:p>
        </p:txBody>
      </p:sp>
      <p:sp>
        <p:nvSpPr>
          <p:cNvPr id="4" name="Slide Number Placeholder 3"/>
          <p:cNvSpPr>
            <a:spLocks noGrp="1"/>
          </p:cNvSpPr>
          <p:nvPr>
            <p:ph type="sldNum" sz="quarter" idx="10"/>
          </p:nvPr>
        </p:nvSpPr>
        <p:spPr/>
        <p:txBody>
          <a:bodyPr/>
          <a:lstStyle/>
          <a:p>
            <a:fld id="{6AA8FB12-70D6-4010-B0A1-475F0377A14D}" type="slidenum">
              <a:rPr lang="en-US" smtClean="0"/>
              <a:t>2</a:t>
            </a:fld>
            <a:endParaRPr lang="en-US"/>
          </a:p>
        </p:txBody>
      </p:sp>
    </p:spTree>
    <p:extLst>
      <p:ext uri="{BB962C8B-B14F-4D97-AF65-F5344CB8AC3E}">
        <p14:creationId xmlns:p14="http://schemas.microsoft.com/office/powerpoint/2010/main" val="39670074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leader decides whether the group will change or not. A leader's personality influences how the organization will be managed. The traits that one possess hence play a vital role in leading the followers in the company. Such is to mean that the characteristics thus allow the leader in guiding the team towards achieving attaining the set goals (</a:t>
            </a:r>
            <a:r>
              <a:rPr lang="en-US" dirty="0" err="1" smtClean="0"/>
              <a:t>Northouse</a:t>
            </a:r>
            <a:r>
              <a:rPr lang="en-US" dirty="0" smtClean="0"/>
              <a:t>, 2018). The association that exists between the leader and the followers shapes how the leader uses his or her power. Such is to indicate that the leader has the authority to bring modification among people and influence them in the company. Leadership can be a form of the transformational process that pushes followers towards achieving more than what is expected.</a:t>
            </a:r>
            <a:endParaRPr lang="en-US" dirty="0"/>
          </a:p>
        </p:txBody>
      </p:sp>
      <p:sp>
        <p:nvSpPr>
          <p:cNvPr id="4" name="Slide Number Placeholder 3"/>
          <p:cNvSpPr>
            <a:spLocks noGrp="1"/>
          </p:cNvSpPr>
          <p:nvPr>
            <p:ph type="sldNum" sz="quarter" idx="10"/>
          </p:nvPr>
        </p:nvSpPr>
        <p:spPr/>
        <p:txBody>
          <a:bodyPr/>
          <a:lstStyle/>
          <a:p>
            <a:fld id="{6AA8FB12-70D6-4010-B0A1-475F0377A14D}" type="slidenum">
              <a:rPr lang="en-US" smtClean="0"/>
              <a:t>3</a:t>
            </a:fld>
            <a:endParaRPr lang="en-US"/>
          </a:p>
        </p:txBody>
      </p:sp>
    </p:spTree>
    <p:extLst>
      <p:ext uri="{BB962C8B-B14F-4D97-AF65-F5344CB8AC3E}">
        <p14:creationId xmlns:p14="http://schemas.microsoft.com/office/powerpoint/2010/main" val="441757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Trait leadership entails people having particular inherent features that make them outstanding leaders. Such qualities differentiate them from non-leaders. Physical factors, personality features may make some people become better leaders than others. The process leadership asserts that leadership resides in the setting of interactions between the leader and the followers. The </a:t>
            </a:r>
            <a:r>
              <a:rPr lang="en-US" dirty="0" err="1" smtClean="0"/>
              <a:t>behaviours</a:t>
            </a:r>
            <a:r>
              <a:rPr lang="en-US" dirty="0" smtClean="0"/>
              <a:t> of the leader, therefore, portray the process leadership.</a:t>
            </a:r>
          </a:p>
          <a:p>
            <a:r>
              <a:rPr lang="en-US" dirty="0" smtClean="0"/>
              <a:t>Some people enhance their leading skills because of the positions they get in an organization, and hence they develop assigned leadership. The examples of such include managers, directors, and heads of departments, among others. Emergent leadership is one whereby others see a person as the most influential, regardless of the position they hold. According to the social identity theory, a person becomes a leader if they fit the identity of the group as a whole (</a:t>
            </a:r>
            <a:r>
              <a:rPr lang="en-US" dirty="0" err="1" smtClean="0"/>
              <a:t>Northouse</a:t>
            </a:r>
            <a:r>
              <a:rPr lang="en-US" dirty="0" smtClean="0"/>
              <a:t>, 2018).  The nomination of women leaders occurs because they influence other women in realizing their rights.</a:t>
            </a:r>
          </a:p>
          <a:p>
            <a:endParaRPr lang="en-US" dirty="0"/>
          </a:p>
        </p:txBody>
      </p:sp>
      <p:sp>
        <p:nvSpPr>
          <p:cNvPr id="4" name="Slide Number Placeholder 3"/>
          <p:cNvSpPr>
            <a:spLocks noGrp="1"/>
          </p:cNvSpPr>
          <p:nvPr>
            <p:ph type="sldNum" sz="quarter" idx="10"/>
          </p:nvPr>
        </p:nvSpPr>
        <p:spPr/>
        <p:txBody>
          <a:bodyPr/>
          <a:lstStyle/>
          <a:p>
            <a:fld id="{6AA8FB12-70D6-4010-B0A1-475F0377A14D}" type="slidenum">
              <a:rPr lang="en-US" smtClean="0"/>
              <a:t>4</a:t>
            </a:fld>
            <a:endParaRPr lang="en-US"/>
          </a:p>
        </p:txBody>
      </p:sp>
    </p:spTree>
    <p:extLst>
      <p:ext uri="{BB962C8B-B14F-4D97-AF65-F5344CB8AC3E}">
        <p14:creationId xmlns:p14="http://schemas.microsoft.com/office/powerpoint/2010/main" val="1525757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The focus of a servant leader is growth and the health of the individuals and communities that they belong into. In the traditional leadership, a leader would use a lot of authority, unlike in servant leadership. A servant leader shares his power and gives the needs of others priority and works as per the organization's expectations. A servant possesses practical communication skills where he or she discusses with employees matters of concern. Such a leader focuses on attaining the goals and realizing the vision of the organization. The leader models the staff in having a proper communication form in the organization and to each other. The workers, therefore, feel motivated and involved in the company's activities.</a:t>
            </a:r>
            <a:endParaRPr lang="en-US" dirty="0"/>
          </a:p>
        </p:txBody>
      </p:sp>
      <p:sp>
        <p:nvSpPr>
          <p:cNvPr id="4" name="Slide Number Placeholder 3"/>
          <p:cNvSpPr>
            <a:spLocks noGrp="1"/>
          </p:cNvSpPr>
          <p:nvPr>
            <p:ph type="sldNum" sz="quarter" idx="10"/>
          </p:nvPr>
        </p:nvSpPr>
        <p:spPr/>
        <p:txBody>
          <a:bodyPr/>
          <a:lstStyle/>
          <a:p>
            <a:fld id="{6AA8FB12-70D6-4010-B0A1-475F0377A14D}" type="slidenum">
              <a:rPr lang="en-US" smtClean="0"/>
              <a:t>5</a:t>
            </a:fld>
            <a:endParaRPr lang="en-US"/>
          </a:p>
        </p:txBody>
      </p:sp>
    </p:spTree>
    <p:extLst>
      <p:ext uri="{BB962C8B-B14F-4D97-AF65-F5344CB8AC3E}">
        <p14:creationId xmlns:p14="http://schemas.microsoft.com/office/powerpoint/2010/main" val="2492837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According to Heifetz, leaders assist followers in resolving conflicts and bring about change due to the arising conflict. Such reminds me of the transformational 4 I's particularly idealized influence, inspirational motivation, intellectual stimulation and intellectual stimulation.  A leader should motivate the follower to be creative and innovative. Such can be through engagement in careful handling of problems and attempting new approaches regardless of whether it will challenge the beliefs of the organization or those of the leader (Wart, 2014). Idealized influence entails a leader offering the followers with a vision and maintains high moral and ethical principles which lead to profound respect from the followers. Burn argues that leaders should integrate with followers and assist them in their struggles concerning conflicting values (Wart, 2014). If such occurs, then there will be a higher level of morality for both followers and leaders. According to Burn, the leader has the responsibility of aiding the followers to evaluate their values and necessities to raise them to a higher level of functioning.</a:t>
            </a:r>
            <a:endParaRPr lang="en-US" dirty="0"/>
          </a:p>
        </p:txBody>
      </p:sp>
      <p:sp>
        <p:nvSpPr>
          <p:cNvPr id="4" name="Slide Number Placeholder 3"/>
          <p:cNvSpPr>
            <a:spLocks noGrp="1"/>
          </p:cNvSpPr>
          <p:nvPr>
            <p:ph type="sldNum" sz="quarter" idx="10"/>
          </p:nvPr>
        </p:nvSpPr>
        <p:spPr/>
        <p:txBody>
          <a:bodyPr/>
          <a:lstStyle/>
          <a:p>
            <a:fld id="{6AA8FB12-70D6-4010-B0A1-475F0377A14D}" type="slidenum">
              <a:rPr lang="en-US" smtClean="0"/>
              <a:t>6</a:t>
            </a:fld>
            <a:endParaRPr lang="en-US"/>
          </a:p>
        </p:txBody>
      </p:sp>
    </p:spTree>
    <p:extLst>
      <p:ext uri="{BB962C8B-B14F-4D97-AF65-F5344CB8AC3E}">
        <p14:creationId xmlns:p14="http://schemas.microsoft.com/office/powerpoint/2010/main" val="4194571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Leaders are ethical if their followers see them as attractive and trustworthy role models. Such leaders give guidance to their followers because they copy their appealing </a:t>
            </a:r>
            <a:r>
              <a:rPr lang="en-US" dirty="0" err="1" smtClean="0"/>
              <a:t>behaviour</a:t>
            </a:r>
            <a:r>
              <a:rPr lang="en-US" dirty="0" smtClean="0"/>
              <a:t>—power and status model leaders in enhancing their capability.  For the leaders with authority, they occupy positions of status relative to their followers. On the other side, attractive leaders have authority and status, and if the leader treats the followers with fairness and credibility, then it becomes useful in guiding them (</a:t>
            </a:r>
            <a:r>
              <a:rPr lang="en-US" dirty="0" err="1" smtClean="0"/>
              <a:t>Bai</a:t>
            </a:r>
            <a:r>
              <a:rPr lang="en-US" dirty="0" smtClean="0"/>
              <a:t>, Lin &amp; Liu, 2019). Leaders should, therefore, portray skills that the followers can emulate for organizational success. If the leader in the company is always drunk, they definitely will start coming to work drunk. Such will be as a result of imitating the </a:t>
            </a:r>
            <a:r>
              <a:rPr lang="en-US" dirty="0" err="1" smtClean="0"/>
              <a:t>behaviour</a:t>
            </a:r>
            <a:r>
              <a:rPr lang="en-US" dirty="0" smtClean="0"/>
              <a:t> from their boss.</a:t>
            </a:r>
            <a:endParaRPr lang="en-US" dirty="0"/>
          </a:p>
        </p:txBody>
      </p:sp>
      <p:sp>
        <p:nvSpPr>
          <p:cNvPr id="4" name="Slide Number Placeholder 3"/>
          <p:cNvSpPr>
            <a:spLocks noGrp="1"/>
          </p:cNvSpPr>
          <p:nvPr>
            <p:ph type="sldNum" sz="quarter" idx="10"/>
          </p:nvPr>
        </p:nvSpPr>
        <p:spPr/>
        <p:txBody>
          <a:bodyPr/>
          <a:lstStyle/>
          <a:p>
            <a:fld id="{6AA8FB12-70D6-4010-B0A1-475F0377A14D}" type="slidenum">
              <a:rPr lang="en-US" smtClean="0"/>
              <a:t>7</a:t>
            </a:fld>
            <a:endParaRPr lang="en-US"/>
          </a:p>
        </p:txBody>
      </p:sp>
    </p:spTree>
    <p:extLst>
      <p:ext uri="{BB962C8B-B14F-4D97-AF65-F5344CB8AC3E}">
        <p14:creationId xmlns:p14="http://schemas.microsoft.com/office/powerpoint/2010/main" val="908840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Ethical leadership entails portraying characteristics that suit organizations production. Leaders must be self-aware of their </a:t>
            </a:r>
            <a:r>
              <a:rPr lang="en-US" dirty="0" err="1" smtClean="0"/>
              <a:t>behaviour</a:t>
            </a:r>
            <a:r>
              <a:rPr lang="en-US" dirty="0" smtClean="0"/>
              <a:t> to ensure that the employees behave accordingly. The ethical theory leadership theory expects workers to possess essential traits that will motivate employees and push them towards realizing the goals of the company. The social learning theory asserts that leaders should respect their organizations because the employees will emulate what they see from their leaders.</a:t>
            </a:r>
            <a:endParaRPr lang="en-US" dirty="0"/>
          </a:p>
        </p:txBody>
      </p:sp>
      <p:sp>
        <p:nvSpPr>
          <p:cNvPr id="4" name="Slide Number Placeholder 3"/>
          <p:cNvSpPr>
            <a:spLocks noGrp="1"/>
          </p:cNvSpPr>
          <p:nvPr>
            <p:ph type="sldNum" sz="quarter" idx="10"/>
          </p:nvPr>
        </p:nvSpPr>
        <p:spPr/>
        <p:txBody>
          <a:bodyPr/>
          <a:lstStyle/>
          <a:p>
            <a:fld id="{6AA8FB12-70D6-4010-B0A1-475F0377A14D}" type="slidenum">
              <a:rPr lang="en-US" smtClean="0"/>
              <a:t>8</a:t>
            </a:fld>
            <a:endParaRPr lang="en-US"/>
          </a:p>
        </p:txBody>
      </p:sp>
    </p:spTree>
    <p:extLst>
      <p:ext uri="{BB962C8B-B14F-4D97-AF65-F5344CB8AC3E}">
        <p14:creationId xmlns:p14="http://schemas.microsoft.com/office/powerpoint/2010/main" val="35189578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DCEE182-1545-4397-A0FD-1D5C3EDF744B}"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29578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spTree>
    <p:extLst>
      <p:ext uri="{BB962C8B-B14F-4D97-AF65-F5344CB8AC3E}">
        <p14:creationId xmlns:p14="http://schemas.microsoft.com/office/powerpoint/2010/main" val="3128443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31437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3B674BD-A7FA-447E-9C4E-F3256991060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CEE182-1545-4397-A0FD-1D5C3EDF744B}" type="slidenum">
              <a:rPr lang="en-US" smtClean="0"/>
              <a:t>‹#›</a:t>
            </a:fld>
            <a:endParaRPr lang="en-US"/>
          </a:p>
        </p:txBody>
      </p:sp>
    </p:spTree>
    <p:extLst>
      <p:ext uri="{BB962C8B-B14F-4D97-AF65-F5344CB8AC3E}">
        <p14:creationId xmlns:p14="http://schemas.microsoft.com/office/powerpoint/2010/main" val="19205626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3B674BD-A7FA-447E-9C4E-F3256991060C}" type="datetimeFigureOut">
              <a:rPr lang="en-US" smtClean="0"/>
              <a:t>8/1/2020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CEE182-1545-4397-A0FD-1D5C3EDF744B}"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0953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3B674BD-A7FA-447E-9C4E-F3256991060C}" type="datetimeFigureOut">
              <a:rPr lang="en-US" smtClean="0"/>
              <a:t>8/1/2020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CEE182-1545-4397-A0FD-1D5C3EDF744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2123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B674BD-A7FA-447E-9C4E-F3256991060C}" type="datetimeFigureOut">
              <a:rPr lang="en-US" smtClean="0"/>
              <a:t>8/1/2020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CEE182-1545-4397-A0FD-1D5C3EDF744B}" type="slidenum">
              <a:rPr lang="en-US" smtClean="0"/>
              <a:t>‹#›</a:t>
            </a:fld>
            <a:endParaRPr lang="en-US"/>
          </a:p>
        </p:txBody>
      </p:sp>
    </p:spTree>
    <p:extLst>
      <p:ext uri="{BB962C8B-B14F-4D97-AF65-F5344CB8AC3E}">
        <p14:creationId xmlns:p14="http://schemas.microsoft.com/office/powerpoint/2010/main" val="2312682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674BD-A7FA-447E-9C4E-F3256991060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CEE182-1545-4397-A0FD-1D5C3EDF744B}"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1664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674BD-A7FA-447E-9C4E-F3256991060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CEE182-1545-4397-A0FD-1D5C3EDF744B}" type="slidenum">
              <a:rPr lang="en-US" smtClean="0"/>
              <a:t>‹#›</a:t>
            </a:fld>
            <a:endParaRPr lang="en-US"/>
          </a:p>
        </p:txBody>
      </p:sp>
    </p:spTree>
    <p:extLst>
      <p:ext uri="{BB962C8B-B14F-4D97-AF65-F5344CB8AC3E}">
        <p14:creationId xmlns:p14="http://schemas.microsoft.com/office/powerpoint/2010/main" val="25521184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3B674BD-A7FA-447E-9C4E-F3256991060C}" type="datetimeFigureOut">
              <a:rPr lang="en-US" smtClean="0"/>
              <a:t>8/1/2020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CEE182-1545-4397-A0FD-1D5C3EDF744B}" type="slidenum">
              <a:rPr lang="en-US" smtClean="0"/>
              <a:t>‹#›</a:t>
            </a:fld>
            <a:endParaRPr lang="en-US"/>
          </a:p>
        </p:txBody>
      </p:sp>
    </p:spTree>
    <p:extLst>
      <p:ext uri="{BB962C8B-B14F-4D97-AF65-F5344CB8AC3E}">
        <p14:creationId xmlns:p14="http://schemas.microsoft.com/office/powerpoint/2010/main" val="2593869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23464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0424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spTree>
    <p:extLst>
      <p:ext uri="{BB962C8B-B14F-4D97-AF65-F5344CB8AC3E}">
        <p14:creationId xmlns:p14="http://schemas.microsoft.com/office/powerpoint/2010/main" val="42032467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39429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46753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4025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3B674BD-A7FA-447E-9C4E-F3256991060C}" type="datetimeFigureOut">
              <a:rPr lang="en-US" smtClean="0"/>
              <a:t>8/1/2020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CEE182-1545-4397-A0FD-1D5C3EDF744B}"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90579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B674BD-A7FA-447E-9C4E-F3256991060C}" type="datetimeFigureOut">
              <a:rPr lang="en-US" smtClean="0"/>
              <a:t>8/1/2020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CEE182-1545-4397-A0FD-1D5C3EDF744B}" type="slidenum">
              <a:rPr lang="en-US" smtClean="0"/>
              <a:t>‹#›</a:t>
            </a:fld>
            <a:endParaRPr lang="en-US"/>
          </a:p>
        </p:txBody>
      </p:sp>
    </p:spTree>
    <p:extLst>
      <p:ext uri="{BB962C8B-B14F-4D97-AF65-F5344CB8AC3E}">
        <p14:creationId xmlns:p14="http://schemas.microsoft.com/office/powerpoint/2010/main" val="3618236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Leadership theory and practice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683980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a:t>
            </a:r>
            <a:endParaRPr lang="en-US" dirty="0"/>
          </a:p>
        </p:txBody>
      </p:sp>
      <p:sp>
        <p:nvSpPr>
          <p:cNvPr id="3" name="Content Placeholder 2"/>
          <p:cNvSpPr>
            <a:spLocks noGrp="1"/>
          </p:cNvSpPr>
          <p:nvPr>
            <p:ph idx="1"/>
          </p:nvPr>
        </p:nvSpPr>
        <p:spPr/>
        <p:txBody>
          <a:bodyPr/>
          <a:lstStyle/>
          <a:p>
            <a:pPr marL="0" indent="0">
              <a:buNone/>
            </a:pPr>
            <a:endParaRPr lang="en-US" dirty="0" smtClean="0"/>
          </a:p>
          <a:p>
            <a:r>
              <a:rPr lang="en-US" dirty="0" smtClean="0"/>
              <a:t>Influencing others</a:t>
            </a:r>
            <a:endParaRPr lang="en-US" dirty="0"/>
          </a:p>
        </p:txBody>
      </p:sp>
    </p:spTree>
    <p:extLst>
      <p:ext uri="{BB962C8B-B14F-4D97-AF65-F5344CB8AC3E}">
        <p14:creationId xmlns:p14="http://schemas.microsoft.com/office/powerpoint/2010/main" val="2316472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Conceptualizing leadership</a:t>
            </a:r>
            <a:endParaRPr lang="en-US" dirty="0"/>
          </a:p>
        </p:txBody>
      </p:sp>
      <p:sp>
        <p:nvSpPr>
          <p:cNvPr id="3" name="Content Placeholder 2"/>
          <p:cNvSpPr>
            <a:spLocks noGrp="1"/>
          </p:cNvSpPr>
          <p:nvPr>
            <p:ph idx="1"/>
          </p:nvPr>
        </p:nvSpPr>
        <p:spPr/>
        <p:txBody>
          <a:bodyPr/>
          <a:lstStyle/>
          <a:p>
            <a:r>
              <a:rPr lang="en-US" dirty="0" smtClean="0"/>
              <a:t>Different ways of conceptualizing leadership</a:t>
            </a:r>
            <a:endParaRPr lang="en-US" dirty="0"/>
          </a:p>
        </p:txBody>
      </p:sp>
    </p:spTree>
    <p:extLst>
      <p:ext uri="{BB962C8B-B14F-4D97-AF65-F5344CB8AC3E}">
        <p14:creationId xmlns:p14="http://schemas.microsoft.com/office/powerpoint/2010/main" val="1891025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leadership</a:t>
            </a:r>
            <a:endParaRPr lang="en-US" dirty="0"/>
          </a:p>
        </p:txBody>
      </p:sp>
      <p:sp>
        <p:nvSpPr>
          <p:cNvPr id="3" name="Content Placeholder 2"/>
          <p:cNvSpPr>
            <a:spLocks noGrp="1"/>
          </p:cNvSpPr>
          <p:nvPr>
            <p:ph idx="1"/>
          </p:nvPr>
        </p:nvSpPr>
        <p:spPr/>
        <p:txBody>
          <a:bodyPr/>
          <a:lstStyle/>
          <a:p>
            <a:r>
              <a:rPr lang="en-US" dirty="0" smtClean="0"/>
              <a:t>Trait leadership</a:t>
            </a:r>
          </a:p>
          <a:p>
            <a:r>
              <a:rPr lang="en-US" dirty="0" smtClean="0"/>
              <a:t>Process leadership</a:t>
            </a:r>
          </a:p>
          <a:p>
            <a:r>
              <a:rPr lang="en-US" dirty="0" smtClean="0"/>
              <a:t>Assigned leadership</a:t>
            </a:r>
          </a:p>
          <a:p>
            <a:r>
              <a:rPr lang="en-US" dirty="0" smtClean="0"/>
              <a:t>Emergent leadership</a:t>
            </a:r>
          </a:p>
          <a:p>
            <a:endParaRPr lang="en-US" dirty="0"/>
          </a:p>
        </p:txBody>
      </p:sp>
    </p:spTree>
    <p:extLst>
      <p:ext uri="{BB962C8B-B14F-4D97-AF65-F5344CB8AC3E}">
        <p14:creationId xmlns:p14="http://schemas.microsoft.com/office/powerpoint/2010/main" val="1228986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Forms of leadership</a:t>
            </a:r>
            <a:endParaRPr lang="en-US" dirty="0"/>
          </a:p>
        </p:txBody>
      </p:sp>
      <p:sp>
        <p:nvSpPr>
          <p:cNvPr id="3" name="Content Placeholder 2"/>
          <p:cNvSpPr>
            <a:spLocks noGrp="1"/>
          </p:cNvSpPr>
          <p:nvPr>
            <p:ph idx="1"/>
          </p:nvPr>
        </p:nvSpPr>
        <p:spPr/>
        <p:txBody>
          <a:bodyPr/>
          <a:lstStyle/>
          <a:p>
            <a:r>
              <a:rPr lang="en-US" dirty="0" smtClean="0"/>
              <a:t> diverse forms of leadership</a:t>
            </a:r>
            <a:endParaRPr lang="en-US" dirty="0"/>
          </a:p>
        </p:txBody>
      </p:sp>
    </p:spTree>
    <p:extLst>
      <p:ext uri="{BB962C8B-B14F-4D97-AF65-F5344CB8AC3E}">
        <p14:creationId xmlns:p14="http://schemas.microsoft.com/office/powerpoint/2010/main" val="1051758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Heifetz and Burn's perspectives</a:t>
            </a:r>
            <a:br>
              <a:rPr lang="en-US" dirty="0"/>
            </a:br>
            <a:endParaRPr lang="en-US" dirty="0"/>
          </a:p>
        </p:txBody>
      </p:sp>
      <p:sp>
        <p:nvSpPr>
          <p:cNvPr id="3" name="Content Placeholder 2"/>
          <p:cNvSpPr>
            <a:spLocks noGrp="1"/>
          </p:cNvSpPr>
          <p:nvPr>
            <p:ph idx="1"/>
          </p:nvPr>
        </p:nvSpPr>
        <p:spPr/>
        <p:txBody>
          <a:bodyPr/>
          <a:lstStyle/>
          <a:p>
            <a:r>
              <a:rPr lang="en-US" dirty="0" smtClean="0"/>
              <a:t>Help </a:t>
            </a:r>
            <a:r>
              <a:rPr lang="en-US" dirty="0"/>
              <a:t>in resolving conflict</a:t>
            </a:r>
          </a:p>
          <a:p>
            <a:r>
              <a:rPr lang="en-US" dirty="0"/>
              <a:t>Realizing vision</a:t>
            </a:r>
          </a:p>
          <a:p>
            <a:endParaRPr lang="en-US" dirty="0"/>
          </a:p>
        </p:txBody>
      </p:sp>
    </p:spTree>
    <p:extLst>
      <p:ext uri="{BB962C8B-B14F-4D97-AF65-F5344CB8AC3E}">
        <p14:creationId xmlns:p14="http://schemas.microsoft.com/office/powerpoint/2010/main" val="410653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Relating theory</a:t>
            </a:r>
            <a:endParaRPr lang="en-US" dirty="0"/>
          </a:p>
        </p:txBody>
      </p:sp>
      <p:sp>
        <p:nvSpPr>
          <p:cNvPr id="3" name="Content Placeholder 2"/>
          <p:cNvSpPr>
            <a:spLocks noGrp="1"/>
          </p:cNvSpPr>
          <p:nvPr>
            <p:ph idx="1"/>
          </p:nvPr>
        </p:nvSpPr>
        <p:spPr/>
        <p:txBody>
          <a:bodyPr/>
          <a:lstStyle/>
          <a:p>
            <a:r>
              <a:rPr lang="en-US" dirty="0" smtClean="0"/>
              <a:t> The social learning theory</a:t>
            </a:r>
          </a:p>
          <a:p>
            <a:pPr lvl="1"/>
            <a:r>
              <a:rPr lang="en-US" dirty="0" smtClean="0"/>
              <a:t>Leaders are role models</a:t>
            </a:r>
          </a:p>
          <a:p>
            <a:pPr lvl="1"/>
            <a:r>
              <a:rPr lang="en-US" dirty="0" smtClean="0"/>
              <a:t>Leaders with authority</a:t>
            </a:r>
          </a:p>
          <a:p>
            <a:pPr lvl="1"/>
            <a:endParaRPr lang="en-US" dirty="0"/>
          </a:p>
        </p:txBody>
      </p:sp>
    </p:spTree>
    <p:extLst>
      <p:ext uri="{BB962C8B-B14F-4D97-AF65-F5344CB8AC3E}">
        <p14:creationId xmlns:p14="http://schemas.microsoft.com/office/powerpoint/2010/main" val="1874951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Employees motivation</a:t>
            </a:r>
          </a:p>
          <a:p>
            <a:r>
              <a:rPr lang="en-US" dirty="0" smtClean="0"/>
              <a:t>Social learning theory</a:t>
            </a:r>
            <a:endParaRPr lang="en-US" dirty="0"/>
          </a:p>
        </p:txBody>
      </p:sp>
    </p:spTree>
    <p:extLst>
      <p:ext uri="{BB962C8B-B14F-4D97-AF65-F5344CB8AC3E}">
        <p14:creationId xmlns:p14="http://schemas.microsoft.com/office/powerpoint/2010/main" val="1132258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err="1"/>
              <a:t>Bai</a:t>
            </a:r>
            <a:r>
              <a:rPr lang="en-US" dirty="0"/>
              <a:t>, Y., Lin, L., &amp; Liu, J. T. (2019). Leveraging the employee voice: a multi-level social learning perspective of ethical leadership. The International Journal of Human Resource Management, 30(12), 1869-1901.</a:t>
            </a:r>
          </a:p>
          <a:p>
            <a:r>
              <a:rPr lang="en-US" dirty="0" err="1"/>
              <a:t>Northouse</a:t>
            </a:r>
            <a:r>
              <a:rPr lang="en-US" dirty="0"/>
              <a:t>, P. G. (2018). Leadership: Theory and practice. Sage publications.</a:t>
            </a:r>
          </a:p>
          <a:p>
            <a:r>
              <a:rPr lang="en-US" dirty="0"/>
              <a:t> Wart, M. (2014).Contemporary Varieties of Ethical Leadership in Organizations. Retrieved from https://www.researchgate.net/publication/272659225_Contemporary_Varieties_of_Ethical_Leadership_in_Organizations</a:t>
            </a:r>
          </a:p>
          <a:p>
            <a:endParaRPr lang="en-US" dirty="0"/>
          </a:p>
        </p:txBody>
      </p:sp>
    </p:spTree>
    <p:extLst>
      <p:ext uri="{BB962C8B-B14F-4D97-AF65-F5344CB8AC3E}">
        <p14:creationId xmlns:p14="http://schemas.microsoft.com/office/powerpoint/2010/main" val="384963374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16</TotalTime>
  <Words>154</Words>
  <Application>Microsoft Office PowerPoint</Application>
  <PresentationFormat>Widescreen</PresentationFormat>
  <Paragraphs>42</Paragraphs>
  <Slides>9</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Garamond</vt:lpstr>
      <vt:lpstr>Organic</vt:lpstr>
      <vt:lpstr>Leadership theory and practice</vt:lpstr>
      <vt:lpstr>Leadership</vt:lpstr>
      <vt:lpstr>Conceptualizing leadership</vt:lpstr>
      <vt:lpstr>Types of leadership</vt:lpstr>
      <vt:lpstr>Forms of leadership</vt:lpstr>
      <vt:lpstr>Heifetz and Burn's perspectives </vt:lpstr>
      <vt:lpstr>Relating theory</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theory and practice</dc:title>
  <dc:creator>ANN</dc:creator>
  <cp:lastModifiedBy>hp  250</cp:lastModifiedBy>
  <cp:revision>5</cp:revision>
  <dcterms:created xsi:type="dcterms:W3CDTF">2020-07-31T21:36:42Z</dcterms:created>
  <dcterms:modified xsi:type="dcterms:W3CDTF">2020-07-31T22:08:59Z</dcterms:modified>
</cp:coreProperties>
</file>